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sldIdLst>
    <p:sldId id="306" r:id="rId2"/>
    <p:sldId id="256" r:id="rId3"/>
    <p:sldId id="257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317" r:id="rId14"/>
    <p:sldId id="318" r:id="rId15"/>
    <p:sldId id="293" r:id="rId16"/>
    <p:sldId id="294" r:id="rId17"/>
    <p:sldId id="319" r:id="rId18"/>
    <p:sldId id="296" r:id="rId19"/>
    <p:sldId id="300" r:id="rId20"/>
    <p:sldId id="299" r:id="rId21"/>
    <p:sldId id="298" r:id="rId22"/>
    <p:sldId id="297" r:id="rId23"/>
    <p:sldId id="301" r:id="rId24"/>
    <p:sldId id="305" r:id="rId25"/>
    <p:sldId id="304" r:id="rId26"/>
    <p:sldId id="303" r:id="rId27"/>
    <p:sldId id="302" r:id="rId28"/>
    <p:sldId id="322" r:id="rId29"/>
    <p:sldId id="321" r:id="rId30"/>
    <p:sldId id="329" r:id="rId31"/>
    <p:sldId id="328" r:id="rId32"/>
    <p:sldId id="327" r:id="rId33"/>
    <p:sldId id="326" r:id="rId34"/>
    <p:sldId id="346" r:id="rId35"/>
    <p:sldId id="333" r:id="rId36"/>
    <p:sldId id="332" r:id="rId37"/>
    <p:sldId id="331" r:id="rId38"/>
    <p:sldId id="330" r:id="rId39"/>
    <p:sldId id="324" r:id="rId40"/>
    <p:sldId id="337" r:id="rId41"/>
    <p:sldId id="336" r:id="rId42"/>
    <p:sldId id="335" r:id="rId43"/>
    <p:sldId id="334" r:id="rId44"/>
    <p:sldId id="325" r:id="rId45"/>
    <p:sldId id="341" r:id="rId46"/>
    <p:sldId id="340" r:id="rId47"/>
    <p:sldId id="339" r:id="rId48"/>
    <p:sldId id="338" r:id="rId49"/>
    <p:sldId id="345" r:id="rId50"/>
    <p:sldId id="344" r:id="rId51"/>
    <p:sldId id="343" r:id="rId52"/>
    <p:sldId id="342" r:id="rId53"/>
    <p:sldId id="320" r:id="rId5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942C44-B8AB-4DB4-AEEB-A1138D46B072}" type="datetimeFigureOut">
              <a:rPr lang="en-US"/>
              <a:pPr>
                <a:defRPr/>
              </a:pPr>
              <a:t>5/8/2014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D8A7F97-7F17-4B03-8421-BB70FE824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7178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Created by Educational Technology Network. www.edtechnetwork.com 2009</a:t>
            </a:r>
          </a:p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DD4F461-6EC5-4587-97B9-A5B57D76918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8161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9ACD06-3791-406D-92F5-43C6204AE2F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268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926B3C-CF99-4D0F-BF48-D898E2A0942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2440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8D9FF4-E2AF-4D8C-89EF-79F50545841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4113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9C208F-C302-42D3-8F20-2DA3372FAA4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4773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9C208F-C302-42D3-8F20-2DA3372FAA4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048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9C208F-C302-42D3-8F20-2DA3372FAA4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4942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2580D1-5CA6-4970-849C-954EAEB5FBD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5003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2580D1-5CA6-4970-849C-954EAEB5FBD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2880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101275-C6FB-4C0B-AF8A-0DE55996BA9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1726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0E710B-A391-41E9-B408-22651F968FB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905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C0DC05-296B-44E6-84C7-586253707B2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317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B94C59-C6BF-4787-972B-0D9FA2622DF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5802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8C0C6-C32E-499A-87B5-6E27039CD5C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654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10CF6C-A81A-4250-BA9F-109621AB1AF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0800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FE5AE7-CEAE-4B18-89D6-997223307BD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8557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45B73A-EC3B-4F6A-A749-38C00C5AF43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0079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DD9677-388F-4B52-AA96-5E2D15EF92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504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4C673A-8A9F-4363-AD98-BE5624C4E57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82427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177513-5968-4523-91A5-4472EDB70FB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1320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E13704-F5B9-4367-AA65-2F7D7D9FCFE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28677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E13704-F5B9-4367-AA65-2F7D7D9FCFE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83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E13704-F5B9-4367-AA65-2F7D7D9FCFE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01823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E13704-F5B9-4367-AA65-2F7D7D9FCFE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9061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E13704-F5B9-4367-AA65-2F7D7D9FCFE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6736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E13704-F5B9-4367-AA65-2F7D7D9FCFE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56229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394382-4661-4702-A80C-00164B358D3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8273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394382-4661-4702-A80C-00164B358D3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74977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394382-4661-4702-A80C-00164B358D3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36455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394382-4661-4702-A80C-00164B358D3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44107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394382-4661-4702-A80C-00164B358D3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39713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9C208F-C302-42D3-8F20-2DA3372FAA4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60611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9C208F-C302-42D3-8F20-2DA3372FAA4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281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6304C6-51E5-41C1-8CCB-438DCCF1DA0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01808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9C208F-C302-42D3-8F20-2DA3372FAA4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61069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9C208F-C302-42D3-8F20-2DA3372FAA4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89227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9C208F-C302-42D3-8F20-2DA3372FAA4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5363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101275-C6FB-4C0B-AF8A-0DE55996BA9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43798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101275-C6FB-4C0B-AF8A-0DE55996BA9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29600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101275-C6FB-4C0B-AF8A-0DE55996BA9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43246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101275-C6FB-4C0B-AF8A-0DE55996BA9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81515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101275-C6FB-4C0B-AF8A-0DE55996BA9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6795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177513-5968-4523-91A5-4472EDB70FB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8298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177513-5968-4523-91A5-4472EDB70FB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4925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4A5BE8-3ACA-4EB5-88C5-EF649FC957B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01344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177513-5968-4523-91A5-4472EDB70FB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33439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177513-5968-4523-91A5-4472EDB70FB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053608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177513-5968-4523-91A5-4472EDB70FB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829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82C19E-D046-408F-A341-5F399A14D0F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7423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49F0F7-8F03-4E7E-B0CC-21D885632E5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911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51A32A-0144-4205-8691-FCE7B609AB1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1950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394382-4661-4702-A80C-00164B358D3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483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AD213-13F4-454B-AC31-D8B88873B385}" type="datetimeFigureOut">
              <a:rPr lang="en-US"/>
              <a:pPr>
                <a:defRPr/>
              </a:pPr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6E721-639A-4FE4-8CB1-34F8DAF6E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CE846-5283-40DD-83E7-703D6AB905DD}" type="datetimeFigureOut">
              <a:rPr lang="en-US"/>
              <a:pPr>
                <a:defRPr/>
              </a:pPr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CFD1A-C350-41FD-9F56-B79E2F59EA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ADB39-586E-4F54-A744-E1C6E766F2C4}" type="datetimeFigureOut">
              <a:rPr lang="en-US"/>
              <a:pPr>
                <a:defRPr/>
              </a:pPr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FA33D-C097-4339-B34B-9BD384D24A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C9D54-3E3A-4727-8CA2-D49626CDCC78}" type="datetimeFigureOut">
              <a:rPr lang="en-US"/>
              <a:pPr>
                <a:defRPr/>
              </a:pPr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AA9B4-DFC9-4591-A933-E4F338876C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66DD1-DD02-4730-AE74-F9AB98C42A6B}" type="datetimeFigureOut">
              <a:rPr lang="en-US"/>
              <a:pPr>
                <a:defRPr/>
              </a:pPr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942D2-FD9E-4E80-B57D-1DF1DF302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AB40F-7ADC-4A42-8399-CDB1A4B5B46B}" type="datetimeFigureOut">
              <a:rPr lang="en-US"/>
              <a:pPr>
                <a:defRPr/>
              </a:pPr>
              <a:t>5/8/2014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DF89F-E6C4-4236-9F76-5542A2BE19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06754-96B9-4A8E-9656-DE4A9E1DC9DC}" type="datetimeFigureOut">
              <a:rPr lang="en-US"/>
              <a:pPr>
                <a:defRPr/>
              </a:pPr>
              <a:t>5/8/2014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E2ABE-02A3-4FBB-9E4A-F1D443072D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93B65-C940-43EE-8B3E-23EA29EA8C4B}" type="datetimeFigureOut">
              <a:rPr lang="en-US"/>
              <a:pPr>
                <a:defRPr/>
              </a:pPr>
              <a:t>5/8/2014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5B556-6861-4CD7-A870-0AA25CCCD5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7408D-7306-498E-A33B-AA38391B38B0}" type="datetimeFigureOut">
              <a:rPr lang="en-US"/>
              <a:pPr>
                <a:defRPr/>
              </a:pPr>
              <a:t>5/8/2014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BFEF7-8906-4B52-87F9-0FDBADB1B3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4DC0A-D11B-41C9-ABD3-1A2A336FAD3D}" type="datetimeFigureOut">
              <a:rPr lang="en-US"/>
              <a:pPr>
                <a:defRPr/>
              </a:pPr>
              <a:t>5/8/2014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721B9-403F-401A-B889-284D8DAB0A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83F2D-E7F8-4D31-B1DA-3DC25192683C}" type="datetimeFigureOut">
              <a:rPr lang="en-US"/>
              <a:pPr>
                <a:defRPr/>
              </a:pPr>
              <a:t>5/8/2014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1A7B5-5DA2-44C8-81EE-04DA00BA43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3F1F933-C112-4AB3-A2F4-B39B0C33315B}" type="datetimeFigureOut">
              <a:rPr lang="en-US"/>
              <a:pPr>
                <a:defRPr/>
              </a:pPr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0D7F0DB-F12B-4557-A896-502B238BC9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3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3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3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3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4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4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4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4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4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4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3.xml"/><Relationship Id="rId18" Type="http://schemas.openxmlformats.org/officeDocument/2006/relationships/slide" Target="slide18.xml"/><Relationship Id="rId26" Type="http://schemas.openxmlformats.org/officeDocument/2006/relationships/slide" Target="slide26.xml"/><Relationship Id="rId3" Type="http://schemas.openxmlformats.org/officeDocument/2006/relationships/slide" Target="slide7.xml"/><Relationship Id="rId21" Type="http://schemas.openxmlformats.org/officeDocument/2006/relationships/slide" Target="slide21.xml"/><Relationship Id="rId7" Type="http://schemas.openxmlformats.org/officeDocument/2006/relationships/slide" Target="slide3.xml"/><Relationship Id="rId12" Type="http://schemas.openxmlformats.org/officeDocument/2006/relationships/slide" Target="slide12.xml"/><Relationship Id="rId17" Type="http://schemas.openxmlformats.org/officeDocument/2006/relationships/slide" Target="slide17.xml"/><Relationship Id="rId25" Type="http://schemas.openxmlformats.org/officeDocument/2006/relationships/slide" Target="slide25.xml"/><Relationship Id="rId2" Type="http://schemas.openxmlformats.org/officeDocument/2006/relationships/notesSlide" Target="../notesSlides/notesSlide2.xml"/><Relationship Id="rId16" Type="http://schemas.openxmlformats.org/officeDocument/2006/relationships/slide" Target="slide16.xml"/><Relationship Id="rId20" Type="http://schemas.openxmlformats.org/officeDocument/2006/relationships/slide" Target="slide20.xml"/><Relationship Id="rId1" Type="http://schemas.openxmlformats.org/officeDocument/2006/relationships/slideLayout" Target="../slideLayouts/slideLayout6.xml"/><Relationship Id="rId6" Type="http://schemas.openxmlformats.org/officeDocument/2006/relationships/slide" Target="slide4.xml"/><Relationship Id="rId11" Type="http://schemas.openxmlformats.org/officeDocument/2006/relationships/slide" Target="slide11.xml"/><Relationship Id="rId24" Type="http://schemas.openxmlformats.org/officeDocument/2006/relationships/slide" Target="slide24.xml"/><Relationship Id="rId5" Type="http://schemas.openxmlformats.org/officeDocument/2006/relationships/slide" Target="slide5.xml"/><Relationship Id="rId15" Type="http://schemas.openxmlformats.org/officeDocument/2006/relationships/slide" Target="slide15.xml"/><Relationship Id="rId23" Type="http://schemas.openxmlformats.org/officeDocument/2006/relationships/slide" Target="slide23.xml"/><Relationship Id="rId10" Type="http://schemas.openxmlformats.org/officeDocument/2006/relationships/slide" Target="slide10.xml"/><Relationship Id="rId19" Type="http://schemas.openxmlformats.org/officeDocument/2006/relationships/slide" Target="slide19.xml"/><Relationship Id="rId4" Type="http://schemas.openxmlformats.org/officeDocument/2006/relationships/slide" Target="slide6.xml"/><Relationship Id="rId9" Type="http://schemas.openxmlformats.org/officeDocument/2006/relationships/slide" Target="slide9.xml"/><Relationship Id="rId14" Type="http://schemas.openxmlformats.org/officeDocument/2006/relationships/slide" Target="slide14.xml"/><Relationship Id="rId22" Type="http://schemas.openxmlformats.org/officeDocument/2006/relationships/slide" Target="slide22.xml"/><Relationship Id="rId27" Type="http://schemas.openxmlformats.org/officeDocument/2006/relationships/slide" Target="slide2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4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4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4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4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5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5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5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5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29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30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3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3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3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3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slide" Target="slide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JeopardyIcon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600"/>
            <a:ext cx="9144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90600" y="4191000"/>
            <a:ext cx="7086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WATER CYCLE</a:t>
            </a:r>
            <a:endParaRPr lang="en-US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094759" y="1600200"/>
            <a:ext cx="7086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Rounded MT Bold" panose="020F0704030504030204" pitchFamily="34" charset="0"/>
              </a:rPr>
              <a:t>Rain is the only liquid form of precipitation.  Name 2 of the 3 solid forms.</a:t>
            </a:r>
            <a:endParaRPr lang="en-US" sz="4000" dirty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2 examples of condensation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When clouds become heavy from condensation, this process occurs.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Large body of salt water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Water that is found underground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Water that ends up in rivers and lakes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990600" y="914400"/>
            <a:ext cx="6781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Two sources of water pollution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Where most of Earth’s water is found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Water that falls from the sky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The process in which liquid water is turned into water vapor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 rtlCol="0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1" dirty="0" smtClean="0">
                <a:ln/>
                <a:solidFill>
                  <a:schemeClr val="accent4">
                    <a:lumMod val="50000"/>
                  </a:schemeClr>
                </a:solidFill>
              </a:rPr>
              <a:t>POWERPOINT JEOPARDY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162800" y="1219200"/>
            <a:ext cx="1600200" cy="533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/>
              <a:t>Everything Else </a:t>
            </a:r>
            <a:endParaRPr lang="en-US" sz="20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5486400" y="1219200"/>
            <a:ext cx="1600200" cy="533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/>
              <a:t>-</a:t>
            </a:r>
            <a:r>
              <a:rPr lang="en-US" sz="2000" b="1" dirty="0" err="1" smtClean="0"/>
              <a:t>tion</a:t>
            </a:r>
            <a:endParaRPr lang="en-US" sz="20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3810000" y="1219200"/>
            <a:ext cx="1600200" cy="533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/>
              <a:t>Ground</a:t>
            </a:r>
            <a:endParaRPr lang="en-US" sz="20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2133600" y="1219200"/>
            <a:ext cx="1600200" cy="533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/>
              <a:t>Sky</a:t>
            </a:r>
            <a:endParaRPr lang="en-US" sz="2000" b="1" dirty="0"/>
          </a:p>
        </p:txBody>
      </p:sp>
      <p:sp>
        <p:nvSpPr>
          <p:cNvPr id="13" name="Rounded Rectangle 12"/>
          <p:cNvSpPr/>
          <p:nvPr/>
        </p:nvSpPr>
        <p:spPr>
          <a:xfrm>
            <a:off x="457200" y="1219200"/>
            <a:ext cx="1600200" cy="533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/>
              <a:t>Air</a:t>
            </a:r>
            <a:endParaRPr lang="en-US" sz="2000" b="1" dirty="0"/>
          </a:p>
        </p:txBody>
      </p:sp>
      <p:sp>
        <p:nvSpPr>
          <p:cNvPr id="18" name="Rounded Rectangle 17">
            <a:hlinkClick r:id="rId3" action="ppaction://hlinksldjump"/>
          </p:cNvPr>
          <p:cNvSpPr/>
          <p:nvPr/>
        </p:nvSpPr>
        <p:spPr>
          <a:xfrm>
            <a:off x="457200" y="57912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50</a:t>
            </a:r>
          </a:p>
        </p:txBody>
      </p:sp>
      <p:sp>
        <p:nvSpPr>
          <p:cNvPr id="19" name="Rounded Rectangle 18">
            <a:hlinkClick r:id="rId4" action="ppaction://hlinksldjump"/>
          </p:cNvPr>
          <p:cNvSpPr/>
          <p:nvPr/>
        </p:nvSpPr>
        <p:spPr>
          <a:xfrm>
            <a:off x="457200" y="48006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40</a:t>
            </a:r>
          </a:p>
        </p:txBody>
      </p:sp>
      <p:sp>
        <p:nvSpPr>
          <p:cNvPr id="20" name="Rounded Rectangle 19">
            <a:hlinkClick r:id="rId5" action="ppaction://hlinksldjump"/>
          </p:cNvPr>
          <p:cNvSpPr/>
          <p:nvPr/>
        </p:nvSpPr>
        <p:spPr>
          <a:xfrm>
            <a:off x="457200" y="38100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30</a:t>
            </a:r>
          </a:p>
        </p:txBody>
      </p:sp>
      <p:sp>
        <p:nvSpPr>
          <p:cNvPr id="21" name="Rounded Rectangle 20">
            <a:hlinkClick r:id="rId6" action="ppaction://hlinksldjump"/>
          </p:cNvPr>
          <p:cNvSpPr/>
          <p:nvPr/>
        </p:nvSpPr>
        <p:spPr>
          <a:xfrm>
            <a:off x="457200" y="28194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20</a:t>
            </a:r>
          </a:p>
        </p:txBody>
      </p:sp>
      <p:sp>
        <p:nvSpPr>
          <p:cNvPr id="22" name="Rounded Rectangle 21">
            <a:hlinkClick r:id="rId7" action="ppaction://hlinksldjump"/>
          </p:cNvPr>
          <p:cNvSpPr/>
          <p:nvPr/>
        </p:nvSpPr>
        <p:spPr>
          <a:xfrm>
            <a:off x="457200" y="18288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23" name="Rounded Rectangle 22">
            <a:hlinkClick r:id="rId8" action="ppaction://hlinksldjump"/>
          </p:cNvPr>
          <p:cNvSpPr/>
          <p:nvPr/>
        </p:nvSpPr>
        <p:spPr>
          <a:xfrm>
            <a:off x="2133600" y="18288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10</a:t>
            </a:r>
          </a:p>
        </p:txBody>
      </p:sp>
      <p:sp>
        <p:nvSpPr>
          <p:cNvPr id="24" name="Rounded Rectangle 23">
            <a:hlinkClick r:id="rId9" action="ppaction://hlinksldjump"/>
          </p:cNvPr>
          <p:cNvSpPr/>
          <p:nvPr/>
        </p:nvSpPr>
        <p:spPr>
          <a:xfrm>
            <a:off x="2133600" y="28194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20</a:t>
            </a:r>
          </a:p>
        </p:txBody>
      </p:sp>
      <p:sp>
        <p:nvSpPr>
          <p:cNvPr id="25" name="Rounded Rectangle 24">
            <a:hlinkClick r:id="rId10" action="ppaction://hlinksldjump"/>
          </p:cNvPr>
          <p:cNvSpPr/>
          <p:nvPr/>
        </p:nvSpPr>
        <p:spPr>
          <a:xfrm>
            <a:off x="2133600" y="38100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30</a:t>
            </a:r>
          </a:p>
        </p:txBody>
      </p:sp>
      <p:sp>
        <p:nvSpPr>
          <p:cNvPr id="26" name="Rounded Rectangle 25">
            <a:hlinkClick r:id="rId11" action="ppaction://hlinksldjump"/>
          </p:cNvPr>
          <p:cNvSpPr/>
          <p:nvPr/>
        </p:nvSpPr>
        <p:spPr>
          <a:xfrm>
            <a:off x="2133600" y="48006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40</a:t>
            </a:r>
          </a:p>
        </p:txBody>
      </p:sp>
      <p:sp>
        <p:nvSpPr>
          <p:cNvPr id="27" name="Rounded Rectangle 26">
            <a:hlinkClick r:id="rId12" action="ppaction://hlinksldjump"/>
          </p:cNvPr>
          <p:cNvSpPr/>
          <p:nvPr/>
        </p:nvSpPr>
        <p:spPr>
          <a:xfrm>
            <a:off x="2133600" y="57912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50</a:t>
            </a:r>
          </a:p>
        </p:txBody>
      </p:sp>
      <p:sp>
        <p:nvSpPr>
          <p:cNvPr id="28" name="Rounded Rectangle 27">
            <a:hlinkClick r:id="rId13" action="ppaction://hlinksldjump"/>
          </p:cNvPr>
          <p:cNvSpPr/>
          <p:nvPr/>
        </p:nvSpPr>
        <p:spPr>
          <a:xfrm>
            <a:off x="3810000" y="18288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10</a:t>
            </a:r>
          </a:p>
        </p:txBody>
      </p:sp>
      <p:sp>
        <p:nvSpPr>
          <p:cNvPr id="29" name="Rounded Rectangle 28">
            <a:hlinkClick r:id="rId14" action="ppaction://hlinksldjump"/>
          </p:cNvPr>
          <p:cNvSpPr/>
          <p:nvPr/>
        </p:nvSpPr>
        <p:spPr>
          <a:xfrm>
            <a:off x="3810000" y="28194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20</a:t>
            </a:r>
          </a:p>
        </p:txBody>
      </p:sp>
      <p:sp>
        <p:nvSpPr>
          <p:cNvPr id="30" name="Rounded Rectangle 29">
            <a:hlinkClick r:id="rId15" action="ppaction://hlinksldjump"/>
          </p:cNvPr>
          <p:cNvSpPr/>
          <p:nvPr/>
        </p:nvSpPr>
        <p:spPr>
          <a:xfrm>
            <a:off x="3810000" y="38100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30</a:t>
            </a:r>
          </a:p>
        </p:txBody>
      </p:sp>
      <p:sp>
        <p:nvSpPr>
          <p:cNvPr id="31" name="Rounded Rectangle 30">
            <a:hlinkClick r:id="rId16" action="ppaction://hlinksldjump"/>
          </p:cNvPr>
          <p:cNvSpPr/>
          <p:nvPr/>
        </p:nvSpPr>
        <p:spPr>
          <a:xfrm>
            <a:off x="3810000" y="48006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40</a:t>
            </a:r>
          </a:p>
        </p:txBody>
      </p:sp>
      <p:sp>
        <p:nvSpPr>
          <p:cNvPr id="32" name="Rounded Rectangle 31">
            <a:hlinkClick r:id="rId17" action="ppaction://hlinksldjump"/>
          </p:cNvPr>
          <p:cNvSpPr/>
          <p:nvPr/>
        </p:nvSpPr>
        <p:spPr>
          <a:xfrm>
            <a:off x="3810000" y="57912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50</a:t>
            </a:r>
          </a:p>
        </p:txBody>
      </p:sp>
      <p:sp>
        <p:nvSpPr>
          <p:cNvPr id="33" name="Rounded Rectangle 32">
            <a:hlinkClick r:id="rId18" action="ppaction://hlinksldjump"/>
          </p:cNvPr>
          <p:cNvSpPr/>
          <p:nvPr/>
        </p:nvSpPr>
        <p:spPr>
          <a:xfrm>
            <a:off x="5486400" y="18288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10</a:t>
            </a:r>
          </a:p>
        </p:txBody>
      </p:sp>
      <p:sp>
        <p:nvSpPr>
          <p:cNvPr id="34" name="Rounded Rectangle 33">
            <a:hlinkClick r:id="rId19" action="ppaction://hlinksldjump"/>
          </p:cNvPr>
          <p:cNvSpPr/>
          <p:nvPr/>
        </p:nvSpPr>
        <p:spPr>
          <a:xfrm>
            <a:off x="5486400" y="28194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20</a:t>
            </a:r>
          </a:p>
        </p:txBody>
      </p:sp>
      <p:sp>
        <p:nvSpPr>
          <p:cNvPr id="35" name="Rounded Rectangle 34">
            <a:hlinkClick r:id="rId20" action="ppaction://hlinksldjump"/>
          </p:cNvPr>
          <p:cNvSpPr/>
          <p:nvPr/>
        </p:nvSpPr>
        <p:spPr>
          <a:xfrm>
            <a:off x="5486400" y="38100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30</a:t>
            </a:r>
          </a:p>
        </p:txBody>
      </p:sp>
      <p:sp>
        <p:nvSpPr>
          <p:cNvPr id="36" name="Rounded Rectangle 35">
            <a:hlinkClick r:id="rId21" action="ppaction://hlinksldjump"/>
          </p:cNvPr>
          <p:cNvSpPr/>
          <p:nvPr/>
        </p:nvSpPr>
        <p:spPr>
          <a:xfrm>
            <a:off x="5486400" y="48006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40</a:t>
            </a:r>
          </a:p>
        </p:txBody>
      </p:sp>
      <p:sp>
        <p:nvSpPr>
          <p:cNvPr id="37" name="Rounded Rectangle 36">
            <a:hlinkClick r:id="rId22" action="ppaction://hlinksldjump"/>
          </p:cNvPr>
          <p:cNvSpPr/>
          <p:nvPr/>
        </p:nvSpPr>
        <p:spPr>
          <a:xfrm>
            <a:off x="5486400" y="57912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50</a:t>
            </a:r>
          </a:p>
        </p:txBody>
      </p:sp>
      <p:sp>
        <p:nvSpPr>
          <p:cNvPr id="38" name="Rounded Rectangle 37">
            <a:hlinkClick r:id="rId23" action="ppaction://hlinksldjump"/>
          </p:cNvPr>
          <p:cNvSpPr/>
          <p:nvPr/>
        </p:nvSpPr>
        <p:spPr>
          <a:xfrm>
            <a:off x="7162800" y="18288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10</a:t>
            </a:r>
          </a:p>
        </p:txBody>
      </p:sp>
      <p:sp>
        <p:nvSpPr>
          <p:cNvPr id="39" name="Rounded Rectangle 38">
            <a:hlinkClick r:id="rId24" action="ppaction://hlinksldjump"/>
          </p:cNvPr>
          <p:cNvSpPr/>
          <p:nvPr/>
        </p:nvSpPr>
        <p:spPr>
          <a:xfrm>
            <a:off x="7162800" y="28194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20</a:t>
            </a:r>
          </a:p>
        </p:txBody>
      </p:sp>
      <p:sp>
        <p:nvSpPr>
          <p:cNvPr id="40" name="Rounded Rectangle 39">
            <a:hlinkClick r:id="rId25" action="ppaction://hlinksldjump"/>
          </p:cNvPr>
          <p:cNvSpPr/>
          <p:nvPr/>
        </p:nvSpPr>
        <p:spPr>
          <a:xfrm>
            <a:off x="7162800" y="38100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30</a:t>
            </a:r>
          </a:p>
        </p:txBody>
      </p:sp>
      <p:sp>
        <p:nvSpPr>
          <p:cNvPr id="41" name="Rounded Rectangle 40">
            <a:hlinkClick r:id="rId26" action="ppaction://hlinksldjump"/>
          </p:cNvPr>
          <p:cNvSpPr/>
          <p:nvPr/>
        </p:nvSpPr>
        <p:spPr>
          <a:xfrm>
            <a:off x="7162800" y="48006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40</a:t>
            </a:r>
          </a:p>
        </p:txBody>
      </p:sp>
      <p:sp>
        <p:nvSpPr>
          <p:cNvPr id="42" name="Rounded Rectangle 41">
            <a:hlinkClick r:id="rId27" action="ppaction://hlinksldjump"/>
          </p:cNvPr>
          <p:cNvSpPr/>
          <p:nvPr/>
        </p:nvSpPr>
        <p:spPr>
          <a:xfrm>
            <a:off x="7162800" y="57912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50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The process in which water vapor is changed back into liquid water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The collecting of water in streams, lakes, and oceans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The process by which some water within plants evaporates into the atmosphere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Movement of water from the ground to the air and back to the ground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2 ways in which we can conserve water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Glaciers and snow from mountaintops contribute to the water cycle by doing this 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To save water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2 places (besides oceans and lakes) that water can be stored or accumulated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1295400"/>
            <a:ext cx="464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The Answers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Warm Temperatures 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1 -10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This air temperature makes water evaporate.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Cold Temperatures 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1 -20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Bath towels drying on a rack, water level in a pool/pond going down, hand sanitizer drying on your hand 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1 -30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Vapor 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1 -40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Evaporation 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1 -50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 Sun 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2 -10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Clouds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2 -20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Sleet, snow, hail 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2 -30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Steam on a bathroom mirror, sweat on a water glass, dew on grass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2 -40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Precipitation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2 -50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Ocean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3 -10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This air temperature makes water condense.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Subsurface Runoff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3 -20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Surface Runoff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3 -30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Fertilizer, oil spills, soil erosion, animal/human waste, chemicals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3 -40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Oceans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3 -50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Precipitation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4 -10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Evaporation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4 -20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Condensation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4 -30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Accumulation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4 -40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Transpiration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4 -50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Water Cycle 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5 -10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An example of evaporation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Turn off water when brushing teeth, shorter showers, fix water leaks, save rain water to water garden/flowers 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5 -20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Melting and becoming runoff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5 -30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Conserve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5 -40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Rivers, streams, ponds, underground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64770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/>
              <a:t>Answer Category 5 -50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When water evaporates, it turns into this form.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Steam rising from a boiling pot is an example of this.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066800" y="1219200"/>
            <a:ext cx="7315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Rounded MT Bold" panose="020F0704030504030204" pitchFamily="34" charset="0"/>
              </a:rPr>
              <a:t>The source of energy that drives/controls the water cycle.</a:t>
            </a:r>
            <a:endParaRPr lang="en-US" sz="4000" dirty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latin typeface="Arial Rounded MT Bold" pitchFamily="34" charset="0"/>
              </a:rPr>
              <a:t>After condensation occurs, water droplets form these.</a:t>
            </a:r>
            <a:endParaRPr 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2" descr="http://downloads.clipart.com/21609333.png?t=1396199774&amp;h=76292b0fbf833ce84db02f260a640e4e&amp;u=steveg2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562600"/>
            <a:ext cx="1231900" cy="9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557</Words>
  <Application>Microsoft Office PowerPoint</Application>
  <PresentationFormat>On-screen Show (4:3)</PresentationFormat>
  <Paragraphs>161</Paragraphs>
  <Slides>53</Slides>
  <Notes>52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7" baseType="lpstr">
      <vt:lpstr>Arial</vt:lpstr>
      <vt:lpstr>Arial Rounded MT Bold</vt:lpstr>
      <vt:lpstr>Calibri</vt:lpstr>
      <vt:lpstr>Office Theme</vt:lpstr>
      <vt:lpstr>PowerPoint Presentation</vt:lpstr>
      <vt:lpstr>POWERPOINT JEOPARDY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Educational Technology Network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JEOPARDY</dc:title>
  <dc:subject>Jeopardy Template</dc:subject>
  <dc:creator>Educational Technology Network</dc:creator>
  <cp:keywords>Jeopardy Powerpoint Template;Educational Technology</cp:keywords>
  <dc:description>www.edtechnetwork.com</dc:description>
  <cp:lastModifiedBy>Michelle Goodfellow</cp:lastModifiedBy>
  <cp:revision>93</cp:revision>
  <dcterms:created xsi:type="dcterms:W3CDTF">2009-08-07T00:02:41Z</dcterms:created>
  <dcterms:modified xsi:type="dcterms:W3CDTF">2014-05-08T21:18:29Z</dcterms:modified>
  <cp:category>Jeopardy Template</cp:category>
</cp:coreProperties>
</file>