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6F830AC-4E0E-4B52-BC07-70C989CD0567}"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2B7B-92D4-4FC0-8D19-F922F2C7B018}"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830AC-4E0E-4B52-BC07-70C989CD0567}"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830AC-4E0E-4B52-BC07-70C989CD0567}"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6F830AC-4E0E-4B52-BC07-70C989CD0567}"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2B7B-92D4-4FC0-8D19-F922F2C7B018}"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830AC-4E0E-4B52-BC07-70C989CD0567}"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6F830AC-4E0E-4B52-BC07-70C989CD0567}"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6F830AC-4E0E-4B52-BC07-70C989CD0567}" type="datetimeFigureOut">
              <a:rPr lang="en-US" smtClean="0"/>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F830AC-4E0E-4B52-BC07-70C989CD0567}" type="datetimeFigureOut">
              <a:rPr lang="en-US" smtClean="0"/>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830AC-4E0E-4B52-BC07-70C989CD0567}" type="datetimeFigureOut">
              <a:rPr lang="en-US" smtClean="0"/>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830AC-4E0E-4B52-BC07-70C989CD0567}"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830AC-4E0E-4B52-BC07-70C989CD0567}"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2B7B-92D4-4FC0-8D19-F922F2C7B01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6F830AC-4E0E-4B52-BC07-70C989CD0567}" type="datetimeFigureOut">
              <a:rPr lang="en-US" smtClean="0"/>
              <a:t>3/26/2014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2E02B7B-92D4-4FC0-8D19-F922F2C7B01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pbslearningmedia.org/asset/midlit10_vid_splerie/"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65" y="1676400"/>
            <a:ext cx="8799663" cy="350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normAutofit/>
          </a:bodyPr>
          <a:lstStyle/>
          <a:p>
            <a:r>
              <a:rPr lang="en-US" sz="6000" b="1" dirty="0" smtClean="0">
                <a:solidFill>
                  <a:schemeClr val="bg1"/>
                </a:solidFill>
              </a:rPr>
              <a:t>The Erie Canal</a:t>
            </a:r>
            <a:endParaRPr lang="en-US" sz="6000" b="1" dirty="0">
              <a:solidFill>
                <a:schemeClr val="bg1"/>
              </a:solidFill>
            </a:endParaRPr>
          </a:p>
        </p:txBody>
      </p:sp>
    </p:spTree>
    <p:extLst>
      <p:ext uri="{BB962C8B-B14F-4D97-AF65-F5344CB8AC3E}">
        <p14:creationId xmlns:p14="http://schemas.microsoft.com/office/powerpoint/2010/main" val="1567681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000" dirty="0" smtClean="0">
                <a:effectLst/>
              </a:rPr>
              <a:t>As you saw and read on the previous screens, the Erie Canal changed life for people in several regions of the country. In this activity, you will sort information on a concept map according to how each of three regions was affected by the construction of the Erie Canal. You may want to watch the video again or review the passage before doing the activity.</a:t>
            </a:r>
          </a:p>
          <a:p>
            <a:endParaRPr lang="en-US" dirty="0"/>
          </a:p>
        </p:txBody>
      </p:sp>
      <p:sp>
        <p:nvSpPr>
          <p:cNvPr id="2" name="Title 1"/>
          <p:cNvSpPr>
            <a:spLocks noGrp="1"/>
          </p:cNvSpPr>
          <p:nvPr>
            <p:ph type="title"/>
          </p:nvPr>
        </p:nvSpPr>
        <p:spPr/>
        <p:txBody>
          <a:bodyPr/>
          <a:lstStyle/>
          <a:p>
            <a:r>
              <a:rPr lang="en-US" dirty="0" smtClean="0"/>
              <a:t>Concluding Activity</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1570" y="1724025"/>
            <a:ext cx="4050892"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618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sz="quarter" idx="13"/>
          </p:nvPr>
        </p:nvSpPr>
        <p:spPr/>
        <p:txBody>
          <a:bodyPr/>
          <a:lstStyle/>
          <a:p>
            <a:pPr marL="0" indent="0">
              <a:buNone/>
            </a:pPr>
            <a:r>
              <a:rPr lang="en-US" sz="2800" dirty="0" smtClean="0">
                <a:effectLst/>
              </a:rPr>
              <a:t>How did building a waterway through New York State change the course of U.S. history?</a:t>
            </a:r>
          </a:p>
          <a:p>
            <a:pPr marL="0" indent="0">
              <a:buNone/>
            </a:pPr>
            <a:endParaRPr lang="en-US" dirty="0"/>
          </a:p>
        </p:txBody>
      </p:sp>
    </p:spTree>
    <p:extLst>
      <p:ext uri="{BB962C8B-B14F-4D97-AF65-F5344CB8AC3E}">
        <p14:creationId xmlns:p14="http://schemas.microsoft.com/office/powerpoint/2010/main" val="128579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0" y="685800"/>
            <a:ext cx="5111750" cy="5853113"/>
          </a:xfrm>
        </p:spPr>
        <p:txBody>
          <a:bodyPr>
            <a:normAutofit/>
          </a:bodyPr>
          <a:lstStyle/>
          <a:p>
            <a:r>
              <a:rPr lang="en-US" sz="2000" dirty="0" smtClean="0">
                <a:effectLst/>
              </a:rPr>
              <a:t>Today you can talk to people or send them something electronically whether they're close by or far away. Trucks, trains, and jets can transport—move—products across the country and the world in hours or days. But things were very different in the early 1800s.</a:t>
            </a:r>
          </a:p>
          <a:p>
            <a:r>
              <a:rPr lang="en-US" sz="2000" dirty="0" smtClean="0">
                <a:effectLst/>
              </a:rPr>
              <a:t>Back then, the latest development in transportation was the Erie Canal. This canal—a waterway made for travel—changed the future of the United States of America. In this lesson, we're going to look at the major changes brought about by the construction of the Erie Canal.</a:t>
            </a:r>
          </a:p>
          <a:p>
            <a:pPr marL="0" indent="0">
              <a:buNone/>
            </a:pPr>
            <a:endParaRPr lang="en-US" dirty="0"/>
          </a:p>
        </p:txBody>
      </p:sp>
      <p:sp>
        <p:nvSpPr>
          <p:cNvPr id="2" name="Title 1"/>
          <p:cNvSpPr>
            <a:spLocks noGrp="1"/>
          </p:cNvSpPr>
          <p:nvPr>
            <p:ph type="title"/>
          </p:nvPr>
        </p:nvSpPr>
        <p:spPr/>
        <p:txBody>
          <a:bodyPr/>
          <a:lstStyle/>
          <a:p>
            <a:r>
              <a:rPr lang="en-US" dirty="0" smtClean="0"/>
              <a:t>Traveling in the 1800s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85" y="1371600"/>
            <a:ext cx="3665169"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59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this activity…</a:t>
            </a:r>
            <a:endParaRPr lang="en-US" dirty="0"/>
          </a:p>
        </p:txBody>
      </p:sp>
      <p:sp>
        <p:nvSpPr>
          <p:cNvPr id="7" name="Rectangle 6"/>
          <p:cNvSpPr/>
          <p:nvPr/>
        </p:nvSpPr>
        <p:spPr>
          <a:xfrm>
            <a:off x="457200" y="1600199"/>
            <a:ext cx="8305800" cy="4801314"/>
          </a:xfrm>
          <a:prstGeom prst="rect">
            <a:avLst/>
          </a:prstGeom>
        </p:spPr>
        <p:txBody>
          <a:bodyPr wrap="square">
            <a:spAutoFit/>
          </a:bodyPr>
          <a:lstStyle/>
          <a:p>
            <a:r>
              <a:rPr lang="en-US" b="1" dirty="0" smtClean="0">
                <a:effectLst/>
              </a:rPr>
              <a:t>Goals</a:t>
            </a:r>
            <a:r>
              <a:rPr lang="en-US" dirty="0" smtClean="0">
                <a:effectLst/>
              </a:rPr>
              <a:t/>
            </a:r>
            <a:br>
              <a:rPr lang="en-US" dirty="0" smtClean="0">
                <a:effectLst/>
              </a:rPr>
            </a:br>
            <a:r>
              <a:rPr lang="en-US" dirty="0" smtClean="0">
                <a:effectLst/>
              </a:rPr>
              <a:t>Here is the big idea you will learn about in this lesson:</a:t>
            </a:r>
          </a:p>
          <a:p>
            <a:pPr marL="285750" indent="-285750">
              <a:buFont typeface="Arial" pitchFamily="34" charset="0"/>
              <a:buChar char="•"/>
            </a:pPr>
            <a:r>
              <a:rPr lang="en-US" dirty="0" smtClean="0">
                <a:effectLst/>
              </a:rPr>
              <a:t>The construction of the Erie Canal affected the lives of many people in New York City, New York State, and the entire United States</a:t>
            </a:r>
          </a:p>
          <a:p>
            <a:r>
              <a:rPr lang="en-US" b="1" dirty="0" smtClean="0">
                <a:effectLst/>
              </a:rPr>
              <a:t>Strategies</a:t>
            </a:r>
            <a:r>
              <a:rPr lang="en-US" dirty="0" smtClean="0">
                <a:effectLst/>
              </a:rPr>
              <a:t/>
            </a:r>
            <a:br>
              <a:rPr lang="en-US" dirty="0" smtClean="0">
                <a:effectLst/>
              </a:rPr>
            </a:br>
            <a:r>
              <a:rPr lang="en-US" dirty="0" smtClean="0">
                <a:effectLst/>
              </a:rPr>
              <a:t>You will be using many reading and writing strategies to complete this lesson. The key strategies that you will focus on are:</a:t>
            </a:r>
          </a:p>
          <a:p>
            <a:pPr marL="285750" indent="-285750">
              <a:buFont typeface="Arial" pitchFamily="34" charset="0"/>
              <a:buChar char="•"/>
            </a:pPr>
            <a:r>
              <a:rPr lang="en-US" dirty="0" smtClean="0">
                <a:effectLst/>
              </a:rPr>
              <a:t>Categorizing basic facts and ideas</a:t>
            </a:r>
          </a:p>
          <a:p>
            <a:pPr marL="285750" indent="-285750">
              <a:buFont typeface="Arial" pitchFamily="34" charset="0"/>
              <a:buChar char="•"/>
            </a:pPr>
            <a:r>
              <a:rPr lang="en-US" dirty="0" smtClean="0">
                <a:effectLst/>
              </a:rPr>
              <a:t>Establishing cause and effect</a:t>
            </a:r>
          </a:p>
          <a:p>
            <a:pPr marL="285750" indent="-285750">
              <a:buFont typeface="Arial" pitchFamily="34" charset="0"/>
              <a:buChar char="•"/>
            </a:pPr>
            <a:r>
              <a:rPr lang="en-US" dirty="0" smtClean="0">
                <a:effectLst/>
              </a:rPr>
              <a:t>Determining important information</a:t>
            </a:r>
          </a:p>
          <a:p>
            <a:r>
              <a:rPr lang="en-US" b="1" dirty="0" smtClean="0">
                <a:effectLst/>
              </a:rPr>
              <a:t>Vocabulary</a:t>
            </a:r>
            <a:r>
              <a:rPr lang="en-US" dirty="0" smtClean="0">
                <a:effectLst/>
              </a:rPr>
              <a:t/>
            </a:r>
            <a:br>
              <a:rPr lang="en-US" dirty="0" smtClean="0">
                <a:effectLst/>
              </a:rPr>
            </a:br>
            <a:r>
              <a:rPr lang="en-US" dirty="0" smtClean="0">
                <a:effectLst/>
              </a:rPr>
              <a:t>Read these words and their definitions. </a:t>
            </a:r>
          </a:p>
          <a:p>
            <a:pPr marL="285750" indent="-285750">
              <a:buFont typeface="Arial" pitchFamily="34" charset="0"/>
              <a:buChar char="•"/>
            </a:pPr>
            <a:r>
              <a:rPr lang="en-US" b="1" dirty="0" smtClean="0">
                <a:effectLst/>
              </a:rPr>
              <a:t>Canal</a:t>
            </a:r>
            <a:r>
              <a:rPr lang="en-US" dirty="0" smtClean="0">
                <a:effectLst/>
              </a:rPr>
              <a:t>- a human made waterway for boats to travel from one body of water to another</a:t>
            </a:r>
          </a:p>
          <a:p>
            <a:pPr marL="285750" indent="-285750">
              <a:buFont typeface="Arial" pitchFamily="34" charset="0"/>
              <a:buChar char="•"/>
            </a:pPr>
            <a:r>
              <a:rPr lang="en-US" b="1" dirty="0" smtClean="0">
                <a:effectLst/>
              </a:rPr>
              <a:t>Commercial</a:t>
            </a:r>
            <a:r>
              <a:rPr lang="en-US" dirty="0" smtClean="0">
                <a:effectLst/>
              </a:rPr>
              <a:t>- something that involves the buying or selling of goods</a:t>
            </a:r>
          </a:p>
          <a:p>
            <a:pPr marL="285750" indent="-285750">
              <a:buFont typeface="Arial" pitchFamily="34" charset="0"/>
              <a:buChar char="•"/>
            </a:pPr>
            <a:r>
              <a:rPr lang="en-US" b="1" dirty="0" smtClean="0">
                <a:effectLst/>
              </a:rPr>
              <a:t>Construction</a:t>
            </a:r>
            <a:r>
              <a:rPr lang="en-US" dirty="0" smtClean="0">
                <a:effectLst/>
              </a:rPr>
              <a:t>- the act or process of building or making something</a:t>
            </a:r>
          </a:p>
          <a:p>
            <a:pPr marL="285750" indent="-285750">
              <a:buFont typeface="Arial" pitchFamily="34" charset="0"/>
              <a:buChar char="•"/>
            </a:pPr>
            <a:r>
              <a:rPr lang="en-US" b="1" dirty="0" smtClean="0">
                <a:effectLst/>
              </a:rPr>
              <a:t>Transport</a:t>
            </a:r>
            <a:r>
              <a:rPr lang="en-US" dirty="0" smtClean="0">
                <a:effectLst/>
              </a:rPr>
              <a:t>- to move, often over a great distance</a:t>
            </a:r>
            <a:endParaRPr lang="en-US" dirty="0">
              <a:effectLst/>
            </a:endParaRPr>
          </a:p>
        </p:txBody>
      </p:sp>
    </p:spTree>
    <p:extLst>
      <p:ext uri="{BB962C8B-B14F-4D97-AF65-F5344CB8AC3E}">
        <p14:creationId xmlns:p14="http://schemas.microsoft.com/office/powerpoint/2010/main" val="336016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717550"/>
          </a:xfrm>
        </p:spPr>
        <p:txBody>
          <a:bodyPr/>
          <a:lstStyle/>
          <a:p>
            <a:r>
              <a:rPr lang="en-US" dirty="0" smtClean="0"/>
              <a:t>Traveling the Northwest Territory</a:t>
            </a:r>
            <a:endParaRPr lang="en-US" dirty="0"/>
          </a:p>
        </p:txBody>
      </p:sp>
      <p:sp>
        <p:nvSpPr>
          <p:cNvPr id="6" name="Text Placeholder 5"/>
          <p:cNvSpPr>
            <a:spLocks noGrp="1"/>
          </p:cNvSpPr>
          <p:nvPr>
            <p:ph type="body" sz="half" idx="2"/>
          </p:nvPr>
        </p:nvSpPr>
        <p:spPr>
          <a:xfrm>
            <a:off x="457200" y="990600"/>
            <a:ext cx="3008313" cy="5638800"/>
          </a:xfrm>
        </p:spPr>
        <p:txBody>
          <a:bodyPr>
            <a:normAutofit lnSpcReduction="10000"/>
          </a:bodyPr>
          <a:lstStyle/>
          <a:p>
            <a:r>
              <a:rPr lang="en-US" sz="1600" dirty="0" smtClean="0">
                <a:effectLst/>
              </a:rPr>
              <a:t>When the United States was young, most people lived on the East Coast. As the population grew, people needed more land and supplies. The Northwest Territory, an area of land around the Great Lakes, had open space and rich farmland. It also had natural resources such as timber (trees used for building), minerals, and animal furs.</a:t>
            </a:r>
          </a:p>
          <a:p>
            <a:r>
              <a:rPr lang="en-US" sz="1600" dirty="0" smtClean="0">
                <a:effectLst/>
              </a:rPr>
              <a:t>However, traveling between the East and the Northwest Territory was not easy. The route was long, and it passed through the Appalachian Mountains. This was a time before highways, cars, and trains. People had to travel on small roads and rivers, and it took weeks to make the dangerous trip.</a:t>
            </a:r>
          </a:p>
          <a:p>
            <a:r>
              <a:rPr lang="en-US" sz="1600" dirty="0" smtClean="0">
                <a:effectLst/>
              </a:rPr>
              <a:t>Write down two reasons people from the East Coast would move to the Northwest Territory.</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4800"/>
            <a:ext cx="5056124"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881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14400"/>
            <a:ext cx="4038600" cy="5791200"/>
          </a:xfrm>
        </p:spPr>
        <p:txBody>
          <a:bodyPr>
            <a:noAutofit/>
          </a:bodyPr>
          <a:lstStyle/>
          <a:p>
            <a:r>
              <a:rPr lang="en-US" sz="1800" dirty="0" smtClean="0"/>
              <a:t>In 1808, New York's governor, DeWitt Clinton, believed that building a canal through the state would create a better way to reach the Northwest Territory. This canal would allow boats to travel from the Great Lakes to New York City. There, goods—products to be bought and sold—could be loaded onto ships that carried them to countries across the oceans. He believed that this would make New York a commercial center for the world.</a:t>
            </a:r>
          </a:p>
          <a:p>
            <a:endParaRPr lang="en-US" sz="1800" dirty="0" smtClean="0"/>
          </a:p>
          <a:p>
            <a:r>
              <a:rPr lang="en-US" sz="1800" dirty="0" smtClean="0"/>
              <a:t>Nothing like this had been done before, and some people didn't think it was possible. The canal project was nicknamed "Clinton's Big Ditch." Clinton had to fight hard to get money for the job, but he was successful. Construction began in 1817.</a:t>
            </a:r>
          </a:p>
        </p:txBody>
      </p:sp>
      <p:sp>
        <p:nvSpPr>
          <p:cNvPr id="2" name="Title 1"/>
          <p:cNvSpPr>
            <a:spLocks noGrp="1"/>
          </p:cNvSpPr>
          <p:nvPr>
            <p:ph type="title"/>
          </p:nvPr>
        </p:nvSpPr>
        <p:spPr>
          <a:xfrm>
            <a:off x="609600" y="274638"/>
            <a:ext cx="7924800" cy="639762"/>
          </a:xfrm>
        </p:spPr>
        <p:txBody>
          <a:bodyPr/>
          <a:lstStyle/>
          <a:p>
            <a:r>
              <a:rPr lang="en-US" dirty="0" smtClean="0"/>
              <a:t>Constructing the Erie Canal</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76400"/>
            <a:ext cx="4030466"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588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276600" y="1600200"/>
            <a:ext cx="5410200" cy="5029200"/>
          </a:xfrm>
        </p:spPr>
        <p:txBody>
          <a:bodyPr>
            <a:normAutofit lnSpcReduction="10000"/>
          </a:bodyPr>
          <a:lstStyle/>
          <a:p>
            <a:r>
              <a:rPr lang="en-US" sz="2400" dirty="0" smtClean="0"/>
              <a:t>Just eight years after construction began, workers completed the canal early and on budget. It measured an amazing 363 miles long. It was 40 feet wide and had a path (called a towpath) for horses and mules to walk along as they pulled the barges. In 1825, Governor DeWitt Clinton sailed the length of the Erie Canal to open it officially. </a:t>
            </a:r>
          </a:p>
          <a:p>
            <a:endParaRPr lang="en-US" sz="2400" dirty="0" smtClean="0"/>
          </a:p>
          <a:p>
            <a:r>
              <a:rPr lang="en-US" sz="2400" dirty="0" smtClean="0"/>
              <a:t>What was Governor Clinton's role in the completion of the Erie Canal? Give two examples.</a:t>
            </a:r>
          </a:p>
          <a:p>
            <a:endParaRPr lang="en-US" dirty="0" smtClean="0"/>
          </a:p>
          <a:p>
            <a:endParaRPr lang="en-US" dirty="0"/>
          </a:p>
        </p:txBody>
      </p:sp>
      <p:sp>
        <p:nvSpPr>
          <p:cNvPr id="2" name="Title 1"/>
          <p:cNvSpPr>
            <a:spLocks noGrp="1"/>
          </p:cNvSpPr>
          <p:nvPr>
            <p:ph type="title"/>
          </p:nvPr>
        </p:nvSpPr>
        <p:spPr/>
        <p:txBody>
          <a:bodyPr/>
          <a:lstStyle/>
          <a:p>
            <a:r>
              <a:rPr lang="en-US" dirty="0" smtClean="0"/>
              <a:t>The Erie Canal is Complete!</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2562225"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267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000" dirty="0" smtClean="0">
                <a:effectLst/>
              </a:rPr>
              <a:t>Transportation on the canal began immediately. As more people moved to the West, the supplies they needed arrived more quickly. Also, goods and other resources from the West were transported to markets in New York City more easily. The Erie Canal was a commercial success.</a:t>
            </a:r>
            <a:endParaRPr lang="en-US" sz="2000" dirty="0"/>
          </a:p>
        </p:txBody>
      </p:sp>
      <p:sp>
        <p:nvSpPr>
          <p:cNvPr id="4" name="Content Placeholder 3"/>
          <p:cNvSpPr>
            <a:spLocks noGrp="1"/>
          </p:cNvSpPr>
          <p:nvPr>
            <p:ph sz="quarter" idx="14"/>
          </p:nvPr>
        </p:nvSpPr>
        <p:spPr/>
        <p:txBody>
          <a:bodyPr>
            <a:normAutofit/>
          </a:bodyPr>
          <a:lstStyle/>
          <a:p>
            <a:r>
              <a:rPr lang="en-US" sz="2000" dirty="0" smtClean="0"/>
              <a:t>Go to </a:t>
            </a:r>
            <a:r>
              <a:rPr lang="en-US" sz="2000" dirty="0" smtClean="0">
                <a:hlinkClick r:id="rId2"/>
              </a:rPr>
              <a:t>http://www.pbslearningmedia.org/asset/midlit10_vid_splerie/</a:t>
            </a:r>
            <a:r>
              <a:rPr lang="en-US" sz="2000" dirty="0" smtClean="0"/>
              <a:t> to view video</a:t>
            </a:r>
            <a:endParaRPr lang="en-US" sz="2000" dirty="0"/>
          </a:p>
        </p:txBody>
      </p:sp>
      <p:sp>
        <p:nvSpPr>
          <p:cNvPr id="2" name="Title 1"/>
          <p:cNvSpPr>
            <a:spLocks noGrp="1"/>
          </p:cNvSpPr>
          <p:nvPr>
            <p:ph type="title"/>
          </p:nvPr>
        </p:nvSpPr>
        <p:spPr/>
        <p:txBody>
          <a:bodyPr/>
          <a:lstStyle/>
          <a:p>
            <a:r>
              <a:rPr lang="en-US" dirty="0" smtClean="0"/>
              <a:t>The Effects of the Erie Canal Video</a:t>
            </a:r>
            <a:endParaRPr lang="en-US" dirty="0"/>
          </a:p>
        </p:txBody>
      </p:sp>
    </p:spTree>
    <p:extLst>
      <p:ext uri="{BB962C8B-B14F-4D97-AF65-F5344CB8AC3E}">
        <p14:creationId xmlns:p14="http://schemas.microsoft.com/office/powerpoint/2010/main" val="118266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sz="2400" dirty="0" smtClean="0">
                <a:effectLst/>
              </a:rPr>
              <a:t>The Erie Canal affected the lives of people in both New York State and the entire nation. Read this passage to learn more about the effects of the canal.</a:t>
            </a:r>
          </a:p>
          <a:p>
            <a:endParaRPr lang="en-US" dirty="0"/>
          </a:p>
        </p:txBody>
      </p:sp>
      <p:sp>
        <p:nvSpPr>
          <p:cNvPr id="4" name="Content Placeholder 3"/>
          <p:cNvSpPr>
            <a:spLocks noGrp="1"/>
          </p:cNvSpPr>
          <p:nvPr>
            <p:ph sz="quarter" idx="14"/>
          </p:nvPr>
        </p:nvSpPr>
        <p:spPr/>
        <p:txBody>
          <a:bodyPr/>
          <a:lstStyle/>
          <a:p>
            <a:r>
              <a:rPr lang="en-US" sz="2400" dirty="0" smtClean="0">
                <a:effectLst/>
              </a:rPr>
              <a:t>Read the passage attached to your question packet.</a:t>
            </a:r>
          </a:p>
          <a:p>
            <a:r>
              <a:rPr lang="en-US" sz="2400" dirty="0" smtClean="0">
                <a:effectLst/>
              </a:rPr>
              <a:t>After you have finished reading the passage, list three ways in which the canal changed people's lives.</a:t>
            </a:r>
          </a:p>
          <a:p>
            <a:endParaRPr lang="en-US" dirty="0"/>
          </a:p>
        </p:txBody>
      </p:sp>
      <p:sp>
        <p:nvSpPr>
          <p:cNvPr id="2" name="Title 1"/>
          <p:cNvSpPr>
            <a:spLocks noGrp="1"/>
          </p:cNvSpPr>
          <p:nvPr>
            <p:ph type="title"/>
          </p:nvPr>
        </p:nvSpPr>
        <p:spPr/>
        <p:txBody>
          <a:bodyPr>
            <a:normAutofit/>
          </a:bodyPr>
          <a:lstStyle/>
          <a:p>
            <a:r>
              <a:rPr lang="en-US" dirty="0" smtClean="0"/>
              <a:t>The Effects of the Erie Canal Reading</a:t>
            </a:r>
            <a:endParaRPr lang="en-US" dirty="0"/>
          </a:p>
        </p:txBody>
      </p:sp>
      <p:pic>
        <p:nvPicPr>
          <p:cNvPr id="5122" name="Picture 2" descr="How the Erie Canal Changed Amer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720988"/>
            <a:ext cx="2562225"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5103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96</TotalTime>
  <Words>705</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The Erie Canal</vt:lpstr>
      <vt:lpstr>Hypothesis</vt:lpstr>
      <vt:lpstr>Traveling in the 1800s</vt:lpstr>
      <vt:lpstr>In this activity…</vt:lpstr>
      <vt:lpstr>Traveling the Northwest Territory</vt:lpstr>
      <vt:lpstr>Constructing the Erie Canal</vt:lpstr>
      <vt:lpstr>The Erie Canal is Complete!</vt:lpstr>
      <vt:lpstr>The Effects of the Erie Canal Video</vt:lpstr>
      <vt:lpstr>The Effects of the Erie Canal Reading</vt:lpstr>
      <vt:lpstr>Concluding Activity</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Erie Canal</dc:title>
  <dc:creator>Denyea Maddigan</dc:creator>
  <cp:lastModifiedBy>Denyea Maddigan</cp:lastModifiedBy>
  <cp:revision>5</cp:revision>
  <dcterms:created xsi:type="dcterms:W3CDTF">2014-03-26T15:01:12Z</dcterms:created>
  <dcterms:modified xsi:type="dcterms:W3CDTF">2014-03-26T18:03:51Z</dcterms:modified>
</cp:coreProperties>
</file>